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3"/>
  </p:notesMasterIdLst>
  <p:sldIdLst>
    <p:sldId id="466" r:id="rId2"/>
    <p:sldId id="257" r:id="rId3"/>
    <p:sldId id="258" r:id="rId4"/>
    <p:sldId id="317" r:id="rId5"/>
    <p:sldId id="372" r:id="rId6"/>
    <p:sldId id="262" r:id="rId7"/>
    <p:sldId id="263" r:id="rId8"/>
    <p:sldId id="318" r:id="rId9"/>
    <p:sldId id="266" r:id="rId10"/>
    <p:sldId id="417" r:id="rId11"/>
    <p:sldId id="268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CF8"/>
    <a:srgbClr val="FFAE2F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39" autoAdjust="0"/>
    <p:restoredTop sz="86511" autoAdjust="0"/>
  </p:normalViewPr>
  <p:slideViewPr>
    <p:cSldViewPr>
      <p:cViewPr varScale="1">
        <p:scale>
          <a:sx n="62" d="100"/>
          <a:sy n="62" d="100"/>
        </p:scale>
        <p:origin x="20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208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A0AD2-503C-47EF-B0B9-98FF4D9682AF}" type="datetimeFigureOut">
              <a:rPr lang="nl-NL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656FAB-C87A-4EDC-80FC-AC3340577E0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962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B3356-8F1F-4B45-8AAD-012FD1BC3F7F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27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B3C36B-2780-405D-8221-808BEA421E49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40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2CD50-BB1E-429A-8AED-EEA85D0EB1A4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5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2CD50-BB1E-429A-8AED-EEA85D0EB1A4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65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68AD0-B29E-4ACE-802D-0C1E82106AE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75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6A903-4FF3-4A21-A831-F589D154002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17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F8080-A727-4CFF-B124-1A0A3FC2D01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90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68AD0-B29E-4ACE-802D-0C1E82106AE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35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7DCA1-34BE-4305-8030-F3196CC532A0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4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B3C36B-2780-405D-8221-808BEA421E49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82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fld id="{6443FB69-7284-4278-937D-E3A815F5AAE6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2B5A4A30-1A6B-4980-8C2B-14E086778C9A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01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9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6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6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2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50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11122-45C8-48B1-AD3B-4FCC055EBA38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541E-89CD-4456-BB04-67E4888B116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825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CC96E-D15A-427E-9605-B76E534FBA37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4C695-138C-49B1-B21C-F59269028D2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95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FC002-FAAA-47C6-AE11-ECE48886642E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B3C51-E3D4-414C-906C-00F00060793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9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850BD-CEF4-4FC7-AD49-CA8F65C0F4D0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7BFB9-6945-4A1B-A8E0-67CDCBE84F2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54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5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E6A65-110C-4C04-B20B-CAF1BA7F78CE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0B3D0-9517-4B4F-A7DE-CA41F7E1FE8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18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4FB45-0D6A-4414-BDB9-D3DD14AFBCC6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2D912-9691-48D6-BA79-A2548A4F95E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30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F695-12B2-4CA8-98F4-9AB3FCB07A93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05A8-E696-48EF-B5D9-0CAD272EBCFC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50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693F7-804F-486C-9323-29F104EC48C1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9EC4-ED89-484C-9751-F669893CB45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36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23310-C489-48C3-8697-0A8BEFD49B3B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264F9-5A16-4C5D-9A16-31963AA5D7E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21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1000">
              <a:srgbClr val="0091D8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6E82905-A46D-4463-A65E-918BC73F0BE9}" type="datetimeFigureOut">
              <a:rPr lang="nl-NL" smtClean="0"/>
              <a:pPr>
                <a:defRPr/>
              </a:pPr>
              <a:t>10-10-18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DAE04AD-ED57-453C-A02F-1412C20B7A0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58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hdmonline.nl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4473394" cy="64130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16093" y="-675456"/>
            <a:ext cx="5256584" cy="9571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nl-NL" sz="88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sz="8800" dirty="0">
                <a:solidFill>
                  <a:srgbClr val="FFFF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Welkom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nl-NL" sz="88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nl-NL" sz="88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nl-NL" sz="88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nl-NL" sz="88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endParaRPr lang="nl-NL" sz="8800" dirty="0"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3707904" y="2420888"/>
            <a:ext cx="5431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fontAlgn="auto" hangingPunct="1">
              <a:spcAft>
                <a:spcPts val="0"/>
              </a:spcAft>
              <a:buNone/>
              <a:defRPr/>
            </a:pPr>
            <a:r>
              <a:rPr lang="nl-NL" sz="4800" dirty="0">
                <a:solidFill>
                  <a:srgbClr val="FFFF00"/>
                </a:solidFill>
                <a:latin typeface="Arial Black"/>
                <a:cs typeface="Arial Black"/>
              </a:rPr>
              <a:t>Informatieavond </a:t>
            </a:r>
          </a:p>
          <a:p>
            <a:pPr marL="36512" indent="0" algn="ctr" eaLnBrk="1" fontAlgn="auto" hangingPunct="1">
              <a:spcAft>
                <a:spcPts val="0"/>
              </a:spcAft>
              <a:buNone/>
              <a:defRPr/>
            </a:pPr>
            <a:r>
              <a:rPr lang="nl-NL" sz="4000" dirty="0">
                <a:solidFill>
                  <a:srgbClr val="FFFF00"/>
                </a:solidFill>
                <a:latin typeface="Arial Black"/>
                <a:cs typeface="Arial Black"/>
              </a:rPr>
              <a:t>2018 / 2019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834" y="4077072"/>
            <a:ext cx="3499678" cy="23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6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1560" y="567546"/>
            <a:ext cx="73581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solidFill>
                  <a:srgbClr val="FFFF00"/>
                </a:solidFill>
                <a:latin typeface="Arial Black"/>
                <a:cs typeface="Arial Black"/>
              </a:rPr>
              <a:t>Hopelijk heeft dit alles bij jullie NU al een lach op je gezicht getoverd en </a:t>
            </a:r>
          </a:p>
          <a:p>
            <a:r>
              <a:rPr lang="nl-NL" sz="2500" dirty="0">
                <a:solidFill>
                  <a:srgbClr val="FFFF00"/>
                </a:solidFill>
                <a:latin typeface="Arial Black"/>
                <a:cs typeface="Arial Black"/>
              </a:rPr>
              <a:t>denk je : YES dat lijkt mij ook leuk</a:t>
            </a:r>
          </a:p>
          <a:p>
            <a:endParaRPr lang="nl-NL" sz="25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r>
              <a:rPr lang="nl-NL" sz="2500" dirty="0">
                <a:solidFill>
                  <a:srgbClr val="FFFF00"/>
                </a:solidFill>
                <a:latin typeface="Arial Black"/>
                <a:cs typeface="Arial Black"/>
              </a:rPr>
              <a:t>Tover jij ook een lach op een gezicht volgende zomer bij een van die lieve kindergezichtjes ergens bij een van onze projecten?</a:t>
            </a:r>
          </a:p>
          <a:p>
            <a:endParaRPr lang="nl-NL" sz="25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r>
              <a:rPr lang="nl-NL" sz="2500" dirty="0">
                <a:solidFill>
                  <a:srgbClr val="FFFF00"/>
                </a:solidFill>
                <a:latin typeface="Arial Black"/>
                <a:cs typeface="Arial Black"/>
              </a:rPr>
              <a:t>GEEF JE DAN SNEL OP </a:t>
            </a:r>
          </a:p>
          <a:p>
            <a:endParaRPr lang="nl-NL" sz="25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r>
              <a:rPr lang="nl-NL" sz="2500" dirty="0">
                <a:solidFill>
                  <a:srgbClr val="FFFF00"/>
                </a:solidFill>
                <a:latin typeface="Arial Black"/>
                <a:cs typeface="Arial Black"/>
              </a:rPr>
              <a:t>HEB JE NOG VRAGEN? KIJK OP:</a:t>
            </a:r>
          </a:p>
          <a:p>
            <a:endParaRPr lang="nl-NL" sz="25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/>
            <a:endParaRPr lang="nl-NL" sz="2500" dirty="0">
              <a:solidFill>
                <a:srgbClr val="FFFF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113603" y="260648"/>
            <a:ext cx="22888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FF00"/>
                </a:solidFill>
                <a:latin typeface="Wingdings"/>
              </a:rPr>
              <a:t>J</a:t>
            </a:r>
            <a:r>
              <a:rPr lang="nl-NL" sz="15000" dirty="0">
                <a:solidFill>
                  <a:srgbClr val="FFFF00"/>
                </a:solidFill>
                <a:effectLst/>
              </a:rPr>
              <a:t> </a:t>
            </a:r>
            <a:endParaRPr lang="nl-NL" sz="15000" dirty="0">
              <a:solidFill>
                <a:srgbClr val="FFFF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25427" y="53012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FF00"/>
                </a:solidFill>
                <a:latin typeface="Arial Black"/>
                <a:cs typeface="Arial Black"/>
                <a:hlinkClick r:id="rId3"/>
              </a:rPr>
              <a:t>www.hdmonline</a:t>
            </a:r>
            <a:r>
              <a:rPr lang="nl-NL" sz="2400" dirty="0">
                <a:solidFill>
                  <a:srgbClr val="FFFF00"/>
                </a:solidFill>
                <a:latin typeface="Arial Black"/>
                <a:cs typeface="Arial Black"/>
              </a:rPr>
              <a:t>&gt; filmpjes / informatie</a:t>
            </a:r>
          </a:p>
        </p:txBody>
      </p:sp>
    </p:spTree>
    <p:extLst>
      <p:ext uri="{BB962C8B-B14F-4D97-AF65-F5344CB8AC3E}">
        <p14:creationId xmlns:p14="http://schemas.microsoft.com/office/powerpoint/2010/main" val="27265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23528" y="188640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Dank voor jullie aanwezigheid </a:t>
            </a:r>
          </a:p>
          <a:p>
            <a:endParaRPr lang="nl-NL" sz="32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r>
              <a:rPr lang="nl-NL" sz="3200" dirty="0">
                <a:solidFill>
                  <a:srgbClr val="FFFF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Vergeet niet je naam op de lijst in te vullen met je email adres</a:t>
            </a:r>
          </a:p>
          <a:p>
            <a:endParaRPr lang="nl-NL" sz="3200" dirty="0">
              <a:solidFill>
                <a:srgbClr val="FFFF00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r>
              <a:rPr lang="nl-NL" sz="3200" dirty="0">
                <a:solidFill>
                  <a:srgbClr val="FFFF00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Graag tot ziens als deelnemer bij ….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39430"/>
            <a:ext cx="5616624" cy="3749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60848"/>
            <a:ext cx="8064896" cy="45259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noProof="1">
                <a:latin typeface="Arial" charset="0"/>
                <a:ea typeface="Arial" charset="0"/>
                <a:cs typeface="Arial" charset="0"/>
              </a:rPr>
              <a:t>Stimuleren van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noProof="1">
                <a:latin typeface="Arial" charset="0"/>
                <a:ea typeface="Arial" charset="0"/>
                <a:cs typeface="Arial" charset="0"/>
              </a:rPr>
              <a:t>- maatschappelijke én 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noProof="1">
                <a:latin typeface="Arial" charset="0"/>
                <a:ea typeface="Arial" charset="0"/>
                <a:cs typeface="Arial" charset="0"/>
              </a:rPr>
              <a:t>- sociale betrokkenheid van hdm-jeugdleden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sz="2800" noProof="1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noProof="1">
                <a:latin typeface="Arial" charset="0"/>
                <a:ea typeface="Arial" charset="0"/>
                <a:cs typeface="Arial" charset="0"/>
              </a:rPr>
              <a:t>Bewustwording 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nl-NL" sz="2800" noProof="1">
                <a:latin typeface="Arial" charset="0"/>
                <a:ea typeface="Arial" charset="0"/>
                <a:cs typeface="Arial" charset="0"/>
              </a:rPr>
              <a:t>- eigen leefomgeving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nl-NL" sz="2800" noProof="1">
                <a:latin typeface="Arial" charset="0"/>
                <a:ea typeface="Arial" charset="0"/>
                <a:cs typeface="Arial" charset="0"/>
              </a:rPr>
              <a:t>- en die van anderen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sz="2800" noProof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 </a:t>
            </a:r>
            <a:r>
              <a:rPr lang="nl-NL" sz="3600" b="1" dirty="0" err="1">
                <a:solidFill>
                  <a:srgbClr val="FFFF00"/>
                </a:solidFill>
              </a:rPr>
              <a:t>hdm</a:t>
            </a:r>
            <a:r>
              <a:rPr lang="nl-NL" sz="3600" b="1" dirty="0">
                <a:solidFill>
                  <a:srgbClr val="FFFF00"/>
                </a:solidFill>
              </a:rPr>
              <a:t> </a:t>
            </a:r>
            <a:r>
              <a:rPr lang="nl-NL" sz="3600" b="1" dirty="0" err="1">
                <a:solidFill>
                  <a:srgbClr val="FFFF00"/>
                </a:solidFill>
              </a:rPr>
              <a:t>Youth</a:t>
            </a:r>
            <a:r>
              <a:rPr lang="nl-NL" sz="3600" b="1" dirty="0">
                <a:solidFill>
                  <a:srgbClr val="FFFF00"/>
                </a:solidFill>
              </a:rPr>
              <a:t> Academy – waarom?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groepsverband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bijv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4/5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deelnemers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) </a:t>
            </a:r>
            <a:endParaRPr lang="en-US" sz="28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zomervakantie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u="sng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3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weken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bij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één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van de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projecten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(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bijv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 in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een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weeshuis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/school)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sowieso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met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kinderen</a:t>
            </a: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nl-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 </a:t>
            </a:r>
            <a:r>
              <a:rPr lang="nl-NL" sz="3600" b="1" dirty="0" err="1">
                <a:solidFill>
                  <a:srgbClr val="FFFF00"/>
                </a:solidFill>
              </a:rPr>
              <a:t>hdm</a:t>
            </a:r>
            <a:r>
              <a:rPr lang="nl-NL" sz="3600" b="1" dirty="0">
                <a:solidFill>
                  <a:srgbClr val="FFFF00"/>
                </a:solidFill>
              </a:rPr>
              <a:t> </a:t>
            </a:r>
            <a:r>
              <a:rPr lang="nl-NL" sz="3600" b="1" dirty="0" err="1">
                <a:solidFill>
                  <a:srgbClr val="FFFF00"/>
                </a:solidFill>
              </a:rPr>
              <a:t>Youth</a:t>
            </a:r>
            <a:r>
              <a:rPr lang="nl-NL" sz="3600" b="1" dirty="0">
                <a:solidFill>
                  <a:srgbClr val="FFFF00"/>
                </a:solidFill>
              </a:rPr>
              <a:t> Academy - hoe?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36075"/>
            <a:ext cx="8286092" cy="5246043"/>
          </a:xfrm>
        </p:spPr>
        <p:txBody>
          <a:bodyPr>
            <a:normAutofit/>
          </a:bodyPr>
          <a:lstStyle/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Eerste kennismaking (zondagmiddag 11 nov.)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Ardennen weekend (8/9 december)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Bijeenkomst zondagmiddag 13 januari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2x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Workshop-avonden (in februari/maart/april)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Assisteren bij (</a:t>
            </a:r>
            <a:r>
              <a:rPr lang="nl-NL" sz="2800" dirty="0" err="1">
                <a:latin typeface="Arial" charset="0"/>
                <a:ea typeface="Arial" charset="0"/>
                <a:cs typeface="Arial" charset="0"/>
              </a:rPr>
              <a:t>hdm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)-evenementen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nl-NL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Doel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: deelnemers elkaar leren kennen en wij als commissie ook deelnemers leren kennen om uiteindelijk de groepen te kunnen samenstellen.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wat vooraf gaat aan de reis…</a:t>
            </a:r>
          </a:p>
        </p:txBody>
      </p:sp>
    </p:spTree>
    <p:extLst>
      <p:ext uri="{BB962C8B-B14F-4D97-AF65-F5344CB8AC3E}">
        <p14:creationId xmlns:p14="http://schemas.microsoft.com/office/powerpoint/2010/main" val="126640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462372" y="1772816"/>
            <a:ext cx="8286092" cy="5085184"/>
          </a:xfrm>
        </p:spPr>
        <p:txBody>
          <a:bodyPr>
            <a:normAutofit/>
          </a:bodyPr>
          <a:lstStyle/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Projecten in een veilige omgeving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Lokaal aanspreekpunt aanwezig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Bij voorkeur met kinderen en sport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83578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>
                <a:solidFill>
                  <a:srgbClr val="FFFF00"/>
                </a:solidFill>
              </a:rPr>
              <a:t>Wat zijn mooie YA projecten?</a:t>
            </a:r>
            <a:endParaRPr lang="nl-NL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340768"/>
            <a:ext cx="7560840" cy="5328592"/>
          </a:xfrm>
        </p:spPr>
        <p:txBody>
          <a:bodyPr>
            <a:normAutofit/>
          </a:bodyPr>
          <a:lstStyle/>
          <a:p>
            <a:pPr marL="36512" indent="0" eaLnBrk="1" hangingPunct="1">
              <a:buClr>
                <a:srgbClr val="000099"/>
              </a:buClr>
              <a:buNone/>
            </a:pP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Selectie op basis van: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- Inzet / enthousiasme / betrokkenheid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Maar ook: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- Inschrijfformulier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- Ardennen weekend en Workshops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- Beschikbaarheid (zomervakantie)</a:t>
            </a:r>
          </a:p>
          <a:p>
            <a:pPr marL="0" indent="0" eaLnBrk="1" hangingPunct="1"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2274" y="6944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Wie gaat er mee?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347580" y="1268760"/>
            <a:ext cx="8796420" cy="6093296"/>
          </a:xfrm>
        </p:spPr>
        <p:txBody>
          <a:bodyPr>
            <a:noAutofit/>
          </a:bodyPr>
          <a:lstStyle/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 err="1">
                <a:latin typeface="Arial" charset="0"/>
                <a:ea typeface="Arial" charset="0"/>
                <a:cs typeface="Arial" charset="0"/>
              </a:rPr>
              <a:t>hdm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 YA is aparte Stichting staat financieel los van 	de vereniging </a:t>
            </a:r>
            <a:r>
              <a:rPr lang="nl-NL" sz="2800" dirty="0" err="1">
                <a:latin typeface="Arial" charset="0"/>
                <a:ea typeface="Arial" charset="0"/>
                <a:cs typeface="Arial" charset="0"/>
              </a:rPr>
              <a:t>hdm</a:t>
            </a: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eigen bijdrage per deelnemer (tenminste) € 1.200,-</a:t>
            </a:r>
            <a:br>
              <a:rPr lang="nl-NL" sz="2800" dirty="0">
                <a:latin typeface="Arial" charset="0"/>
                <a:ea typeface="Arial" charset="0"/>
                <a:cs typeface="Arial" charset="0"/>
              </a:rPr>
            </a:b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	(als bijdrage voor reis/verblijfskosten en als 	bijdrage voor de Stichting </a:t>
            </a:r>
            <a:r>
              <a:rPr lang="nl-NL" sz="2800" dirty="0" err="1">
                <a:latin typeface="Arial" charset="0"/>
                <a:ea typeface="Arial" charset="0"/>
                <a:cs typeface="Arial" charset="0"/>
              </a:rPr>
              <a:t>hdm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 YA)</a:t>
            </a:r>
          </a:p>
          <a:p>
            <a:pPr marL="0" indent="0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Fundraising door YA Commissie</a:t>
            </a: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Voor bedrijven is sponsoring aftrekbaar / factuur 	van de </a:t>
            </a:r>
            <a:r>
              <a:rPr lang="nl-NL" sz="2800" dirty="0" err="1">
                <a:latin typeface="Arial" charset="0"/>
                <a:ea typeface="Arial" charset="0"/>
                <a:cs typeface="Arial" charset="0"/>
              </a:rPr>
              <a:t>Ambi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 Stichting.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24052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Financiën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YA-Commissie regelt reis- en verblijf en is 	aanspreekpunt vanuit Nederland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En adviseert bij verzekering, vaccinaties etc.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Van deelnemers wordt veel eigen initiatief 	verwacht!</a:t>
            </a:r>
          </a:p>
          <a:p>
            <a:pPr marL="0" indent="0" eaLnBrk="1" hangingPunct="1"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24052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Wie doet wat?</a:t>
            </a:r>
          </a:p>
        </p:txBody>
      </p:sp>
    </p:spTree>
    <p:extLst>
      <p:ext uri="{BB962C8B-B14F-4D97-AF65-F5344CB8AC3E}">
        <p14:creationId xmlns:p14="http://schemas.microsoft.com/office/powerpoint/2010/main" val="22664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395536" y="1484784"/>
            <a:ext cx="87244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Bedenken / overleggen met je ouders of dit bij JOU past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>
                <a:latin typeface="Arial" charset="0"/>
                <a:ea typeface="Arial" charset="0"/>
                <a:cs typeface="Arial" charset="0"/>
              </a:rPr>
              <a:t>Je moet het ZELF leuk vinden en je ervoor in willen zetten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  <a:p>
            <a:pPr marL="36512" indent="0" eaLnBrk="1" hangingPunct="1">
              <a:buClr>
                <a:srgbClr val="000099"/>
              </a:buClr>
              <a:buNone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→ </a:t>
            </a:r>
            <a:r>
              <a:rPr lang="nl-NL" sz="2800" dirty="0"/>
              <a:t>Zo JA = Invullen inschrijf formulier </a:t>
            </a:r>
          </a:p>
          <a:p>
            <a:pPr marL="36512" indent="0" eaLnBrk="1" hangingPunct="1">
              <a:buClr>
                <a:srgbClr val="000099"/>
              </a:buClr>
              <a:buNone/>
            </a:pPr>
            <a:endParaRPr lang="nl-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24052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00"/>
                </a:solidFill>
              </a:rPr>
              <a:t>Wat moet JIJ doen?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3074</TotalTime>
  <Words>336</Words>
  <Application>Microsoft Macintosh PowerPoint</Application>
  <PresentationFormat>Diavoorstelling (4:3)</PresentationFormat>
  <Paragraphs>87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 Black</vt:lpstr>
      <vt:lpstr>Calibri</vt:lpstr>
      <vt:lpstr>Calibri Light</vt:lpstr>
      <vt:lpstr>Phosphate Solid</vt:lpstr>
      <vt:lpstr>Wingdings</vt:lpstr>
      <vt:lpstr>Wingdings 2</vt:lpstr>
      <vt:lpstr>Arial</vt:lpstr>
      <vt:lpstr>Hemels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oktober 2010</dc:title>
  <dc:creator>Aart</dc:creator>
  <cp:lastModifiedBy>Caroline Evenhuis</cp:lastModifiedBy>
  <cp:revision>204</cp:revision>
  <dcterms:created xsi:type="dcterms:W3CDTF">2010-10-05T19:38:02Z</dcterms:created>
  <dcterms:modified xsi:type="dcterms:W3CDTF">2018-10-10T13:47:10Z</dcterms:modified>
</cp:coreProperties>
</file>